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1"/>
  </p:notesMasterIdLst>
  <p:sldIdLst>
    <p:sldId id="256" r:id="rId2"/>
    <p:sldId id="259" r:id="rId3"/>
    <p:sldId id="264" r:id="rId4"/>
    <p:sldId id="274" r:id="rId5"/>
    <p:sldId id="262" r:id="rId6"/>
    <p:sldId id="263" r:id="rId7"/>
    <p:sldId id="279" r:id="rId8"/>
    <p:sldId id="261" r:id="rId9"/>
    <p:sldId id="310" r:id="rId10"/>
  </p:sldIdLst>
  <p:sldSz cx="9144000" cy="5143500" type="screen16x9"/>
  <p:notesSz cx="6858000" cy="9144000"/>
  <p:embeddedFontLst>
    <p:embeddedFont>
      <p:font typeface="Fira Sans Extra Condensed Medium"/>
      <p:regular r:id="rId12"/>
      <p:bold r:id="rId13"/>
      <p:italic r:id="rId14"/>
      <p:boldItalic r:id="rId15"/>
    </p:embeddedFon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Open Sans ExtraBold" panose="020B0906030804020204" pitchFamily="34" charset="0"/>
      <p:bold r:id="rId20"/>
      <p:boldItalic r:id="rId21"/>
    </p:embeddedFont>
    <p:embeddedFont>
      <p:font typeface="Overpass Black"/>
      <p:bold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C8E8"/>
    <a:srgbClr val="D1F1FC"/>
    <a:srgbClr val="F0E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D4486C-6861-4E2C-9156-24CDC576BBE8}">
  <a:tblStyle styleId="{3AD4486C-6861-4E2C-9156-24CDC576BB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280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a7274a1822_0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" name="Google Shape;2597;ga7274a1822_0_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ga75a9251e8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1" name="Google Shape;2691;ga75a9251e8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73ACA2AF-FF98-C369-2E22-446B89FA1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18742DF3-42C9-3BDC-FD1D-2614B5CB6A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252EE256-2DB3-F483-F955-E4D103B762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401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8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1" name="Google Shape;1921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2" name="Google Shape;1922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51570" y="414483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2" name="Google Shape;1842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3" name="Google Shape;1843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8" name="Google Shape;1878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79" name="Google Shape;1879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4" name="Google Shape;1914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5" name="Google Shape;1915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1" r:id="rId5"/>
    <p:sldLayoutId id="2147483664" r:id="rId6"/>
    <p:sldLayoutId id="2147483665" r:id="rId7"/>
    <p:sldLayoutId id="2147483671" r:id="rId8"/>
    <p:sldLayoutId id="2147483677" r:id="rId9"/>
    <p:sldLayoutId id="2147483678" r:id="rId10"/>
    <p:sldLayoutId id="2147483679" r:id="rId11"/>
    <p:sldLayoutId id="2147483680" r:id="rId12"/>
    <p:sldLayoutId id="214748368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426500" y="911112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DataWine</a:t>
            </a:r>
            <a:endParaRPr dirty="0"/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Progetto Basi di dati II – Università degli studi di Salerno</a:t>
            </a:r>
            <a:br>
              <a:rPr lang="it-IT" dirty="0"/>
            </a:br>
            <a:r>
              <a:rPr lang="it-IT" dirty="0"/>
              <a:t>Annamaria Basile - 0522501844</a:t>
            </a: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6C0504D-EFFD-BE1E-C4FE-2C909FA21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90912">
            <a:off x="5483143" y="1224664"/>
            <a:ext cx="21336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671450" y="2384250"/>
            <a:ext cx="3895505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DataWine è web Application s</a:t>
            </a:r>
            <a:r>
              <a:rPr lang="it-IT" dirty="0" err="1"/>
              <a:t>viluppata</a:t>
            </a:r>
            <a:r>
              <a:rPr lang="it-IT" dirty="0"/>
              <a:t> per facilitare la ricerca e la scoperta di vini tramite un database </a:t>
            </a:r>
            <a:r>
              <a:rPr lang="it-IT" dirty="0" err="1"/>
              <a:t>NoSQL</a:t>
            </a:r>
            <a:r>
              <a:rPr lang="it-IT" dirty="0"/>
              <a:t> orientato ai documenti.</a:t>
            </a:r>
            <a:endParaRPr dirty="0"/>
          </a:p>
        </p:txBody>
      </p:sp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671451" y="170360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Introduzione</a:t>
            </a:r>
            <a:endParaRPr sz="3600" dirty="0"/>
          </a:p>
        </p:txBody>
      </p:sp>
      <p:pic>
        <p:nvPicPr>
          <p:cNvPr id="5" name="Immagine 4" descr="Immagine che contiene contenitore, Bicchiere di vino, vetro, Calici&#10;&#10;Descrizione generata automaticamente">
            <a:extLst>
              <a:ext uri="{FF2B5EF4-FFF2-40B4-BE49-F238E27FC236}">
                <a16:creationId xmlns:a16="http://schemas.microsoft.com/office/drawing/2014/main" id="{81280D72-F6D2-5806-A9B2-6E1A98053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706" y="23259"/>
            <a:ext cx="47625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725440" y="1666800"/>
            <a:ext cx="5693117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È</a:t>
            </a:r>
            <a:r>
              <a:rPr lang="en" dirty="0"/>
              <a:t> creare una piattaforma per gli appassionati di vino con funzionalità avanzate di ricerca e visualizzazione dei  dati. </a:t>
            </a:r>
            <a:endParaRPr dirty="0"/>
          </a:p>
        </p:txBody>
      </p:sp>
      <p:sp>
        <p:nvSpPr>
          <p:cNvPr id="2" name="Google Shape;2211;p44">
            <a:extLst>
              <a:ext uri="{FF2B5EF4-FFF2-40B4-BE49-F238E27FC236}">
                <a16:creationId xmlns:a16="http://schemas.microsoft.com/office/drawing/2014/main" id="{A732DC8D-FADF-0D53-40D0-76ADCCABC81D}"/>
              </a:ext>
            </a:extLst>
          </p:cNvPr>
          <p:cNvSpPr txBox="1">
            <a:spLocks/>
          </p:cNvSpPr>
          <p:nvPr/>
        </p:nvSpPr>
        <p:spPr>
          <a:xfrm>
            <a:off x="735749" y="471258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it-IT" sz="3600" dirty="0"/>
              <a:t>Obiettivo</a:t>
            </a:r>
          </a:p>
        </p:txBody>
      </p:sp>
      <p:sp>
        <p:nvSpPr>
          <p:cNvPr id="7" name="Google Shape;3227;p70">
            <a:extLst>
              <a:ext uri="{FF2B5EF4-FFF2-40B4-BE49-F238E27FC236}">
                <a16:creationId xmlns:a16="http://schemas.microsoft.com/office/drawing/2014/main" id="{E869BE6F-0D59-97F8-EEAB-C88BE40E1740}"/>
              </a:ext>
            </a:extLst>
          </p:cNvPr>
          <p:cNvSpPr/>
          <p:nvPr/>
        </p:nvSpPr>
        <p:spPr>
          <a:xfrm>
            <a:off x="2751667" y="345955"/>
            <a:ext cx="861504" cy="828406"/>
          </a:xfrm>
          <a:custGeom>
            <a:avLst/>
            <a:gdLst/>
            <a:ahLst/>
            <a:cxnLst/>
            <a:rect l="l" t="t" r="r" b="b"/>
            <a:pathLst>
              <a:path w="17830" h="17145" extrusionOk="0">
                <a:moveTo>
                  <a:pt x="15513" y="735"/>
                </a:moveTo>
                <a:lnTo>
                  <a:pt x="15723" y="1668"/>
                </a:lnTo>
                <a:lnTo>
                  <a:pt x="14339" y="3067"/>
                </a:lnTo>
                <a:lnTo>
                  <a:pt x="14339" y="1848"/>
                </a:lnTo>
                <a:lnTo>
                  <a:pt x="15513" y="735"/>
                </a:lnTo>
                <a:close/>
                <a:moveTo>
                  <a:pt x="16100" y="1999"/>
                </a:moveTo>
                <a:lnTo>
                  <a:pt x="17047" y="2210"/>
                </a:lnTo>
                <a:lnTo>
                  <a:pt x="15949" y="3398"/>
                </a:lnTo>
                <a:lnTo>
                  <a:pt x="14715" y="3398"/>
                </a:lnTo>
                <a:lnTo>
                  <a:pt x="16100" y="1999"/>
                </a:lnTo>
                <a:close/>
                <a:moveTo>
                  <a:pt x="8480" y="8057"/>
                </a:moveTo>
                <a:cubicBezTo>
                  <a:pt x="8695" y="8057"/>
                  <a:pt x="8919" y="8118"/>
                  <a:pt x="9133" y="8258"/>
                </a:cubicBezTo>
                <a:lnTo>
                  <a:pt x="8321" y="9086"/>
                </a:lnTo>
                <a:cubicBezTo>
                  <a:pt x="8155" y="9251"/>
                  <a:pt x="8276" y="9522"/>
                  <a:pt x="8486" y="9522"/>
                </a:cubicBezTo>
                <a:cubicBezTo>
                  <a:pt x="8562" y="9522"/>
                  <a:pt x="8622" y="9492"/>
                  <a:pt x="8667" y="9447"/>
                </a:cubicBezTo>
                <a:lnTo>
                  <a:pt x="9494" y="8619"/>
                </a:lnTo>
                <a:cubicBezTo>
                  <a:pt x="9630" y="8800"/>
                  <a:pt x="9690" y="9040"/>
                  <a:pt x="9690" y="9266"/>
                </a:cubicBezTo>
                <a:cubicBezTo>
                  <a:pt x="9690" y="10019"/>
                  <a:pt x="9084" y="10471"/>
                  <a:pt x="8473" y="10471"/>
                </a:cubicBezTo>
                <a:cubicBezTo>
                  <a:pt x="8071" y="10471"/>
                  <a:pt x="7666" y="10274"/>
                  <a:pt x="7433" y="9838"/>
                </a:cubicBezTo>
                <a:cubicBezTo>
                  <a:pt x="6956" y="8966"/>
                  <a:pt x="7653" y="8057"/>
                  <a:pt x="8480" y="8057"/>
                </a:cubicBezTo>
                <a:close/>
                <a:moveTo>
                  <a:pt x="8487" y="4983"/>
                </a:moveTo>
                <a:cubicBezTo>
                  <a:pt x="9509" y="4983"/>
                  <a:pt x="10527" y="5346"/>
                  <a:pt x="11330" y="6061"/>
                </a:cubicBezTo>
                <a:lnTo>
                  <a:pt x="10533" y="6874"/>
                </a:lnTo>
                <a:cubicBezTo>
                  <a:pt x="9961" y="6377"/>
                  <a:pt x="9239" y="6122"/>
                  <a:pt x="8486" y="6122"/>
                </a:cubicBezTo>
                <a:cubicBezTo>
                  <a:pt x="6861" y="6122"/>
                  <a:pt x="5507" y="7340"/>
                  <a:pt x="5342" y="8965"/>
                </a:cubicBezTo>
                <a:cubicBezTo>
                  <a:pt x="5176" y="10575"/>
                  <a:pt x="6260" y="12050"/>
                  <a:pt x="7854" y="12366"/>
                </a:cubicBezTo>
                <a:cubicBezTo>
                  <a:pt x="7869" y="12368"/>
                  <a:pt x="7884" y="12369"/>
                  <a:pt x="7898" y="12369"/>
                </a:cubicBezTo>
                <a:cubicBezTo>
                  <a:pt x="8178" y="12369"/>
                  <a:pt x="8246" y="11956"/>
                  <a:pt x="7960" y="11884"/>
                </a:cubicBezTo>
                <a:cubicBezTo>
                  <a:pt x="6260" y="11538"/>
                  <a:pt x="5342" y="9687"/>
                  <a:pt x="6094" y="8138"/>
                </a:cubicBezTo>
                <a:cubicBezTo>
                  <a:pt x="6554" y="7162"/>
                  <a:pt x="7512" y="6619"/>
                  <a:pt x="8488" y="6619"/>
                </a:cubicBezTo>
                <a:cubicBezTo>
                  <a:pt x="9077" y="6619"/>
                  <a:pt x="9673" y="6816"/>
                  <a:pt x="10172" y="7235"/>
                </a:cubicBezTo>
                <a:lnTo>
                  <a:pt x="9494" y="7912"/>
                </a:lnTo>
                <a:cubicBezTo>
                  <a:pt x="9195" y="7683"/>
                  <a:pt x="8842" y="7572"/>
                  <a:pt x="8489" y="7572"/>
                </a:cubicBezTo>
                <a:cubicBezTo>
                  <a:pt x="8009" y="7572"/>
                  <a:pt x="7531" y="7777"/>
                  <a:pt x="7192" y="8168"/>
                </a:cubicBezTo>
                <a:cubicBezTo>
                  <a:pt x="6621" y="8845"/>
                  <a:pt x="6651" y="9853"/>
                  <a:pt x="7283" y="10485"/>
                </a:cubicBezTo>
                <a:cubicBezTo>
                  <a:pt x="7612" y="10814"/>
                  <a:pt x="8044" y="10980"/>
                  <a:pt x="8478" y="10980"/>
                </a:cubicBezTo>
                <a:cubicBezTo>
                  <a:pt x="8876" y="10980"/>
                  <a:pt x="9276" y="10841"/>
                  <a:pt x="9600" y="10560"/>
                </a:cubicBezTo>
                <a:cubicBezTo>
                  <a:pt x="10277" y="9988"/>
                  <a:pt x="10382" y="8980"/>
                  <a:pt x="9856" y="8258"/>
                </a:cubicBezTo>
                <a:lnTo>
                  <a:pt x="10533" y="7581"/>
                </a:lnTo>
                <a:lnTo>
                  <a:pt x="10533" y="7581"/>
                </a:lnTo>
                <a:cubicBezTo>
                  <a:pt x="11827" y="9146"/>
                  <a:pt x="10954" y="11538"/>
                  <a:pt x="8953" y="11884"/>
                </a:cubicBezTo>
                <a:cubicBezTo>
                  <a:pt x="8667" y="11959"/>
                  <a:pt x="8697" y="12381"/>
                  <a:pt x="8998" y="12396"/>
                </a:cubicBezTo>
                <a:lnTo>
                  <a:pt x="9043" y="12396"/>
                </a:lnTo>
                <a:cubicBezTo>
                  <a:pt x="11450" y="11959"/>
                  <a:pt x="12474" y="9086"/>
                  <a:pt x="10894" y="7235"/>
                </a:cubicBezTo>
                <a:lnTo>
                  <a:pt x="11691" y="6437"/>
                </a:lnTo>
                <a:cubicBezTo>
                  <a:pt x="12382" y="7218"/>
                  <a:pt x="12773" y="8223"/>
                  <a:pt x="12774" y="9274"/>
                </a:cubicBezTo>
                <a:lnTo>
                  <a:pt x="12774" y="9274"/>
                </a:lnTo>
                <a:cubicBezTo>
                  <a:pt x="12771" y="11302"/>
                  <a:pt x="11373" y="13043"/>
                  <a:pt x="9389" y="13479"/>
                </a:cubicBezTo>
                <a:cubicBezTo>
                  <a:pt x="9089" y="13543"/>
                  <a:pt x="8788" y="13574"/>
                  <a:pt x="8491" y="13574"/>
                </a:cubicBezTo>
                <a:cubicBezTo>
                  <a:pt x="6832" y="13574"/>
                  <a:pt x="5276" y="12611"/>
                  <a:pt x="4575" y="11041"/>
                </a:cubicBezTo>
                <a:cubicBezTo>
                  <a:pt x="3732" y="9191"/>
                  <a:pt x="4304" y="7009"/>
                  <a:pt x="5944" y="5821"/>
                </a:cubicBezTo>
                <a:cubicBezTo>
                  <a:pt x="6701" y="5260"/>
                  <a:pt x="7595" y="4983"/>
                  <a:pt x="8487" y="4983"/>
                </a:cubicBezTo>
                <a:close/>
                <a:moveTo>
                  <a:pt x="15655" y="0"/>
                </a:moveTo>
                <a:cubicBezTo>
                  <a:pt x="15594" y="0"/>
                  <a:pt x="15532" y="23"/>
                  <a:pt x="15483" y="73"/>
                </a:cubicBezTo>
                <a:lnTo>
                  <a:pt x="13903" y="1548"/>
                </a:lnTo>
                <a:cubicBezTo>
                  <a:pt x="13858" y="1608"/>
                  <a:pt x="13828" y="1668"/>
                  <a:pt x="13828" y="1743"/>
                </a:cubicBezTo>
                <a:lnTo>
                  <a:pt x="13828" y="3473"/>
                </a:lnTo>
                <a:cubicBezTo>
                  <a:pt x="13286" y="2977"/>
                  <a:pt x="12684" y="2556"/>
                  <a:pt x="12022" y="2225"/>
                </a:cubicBezTo>
                <a:cubicBezTo>
                  <a:pt x="11986" y="2209"/>
                  <a:pt x="11951" y="2203"/>
                  <a:pt x="11919" y="2203"/>
                </a:cubicBezTo>
                <a:cubicBezTo>
                  <a:pt x="11691" y="2203"/>
                  <a:pt x="11560" y="2531"/>
                  <a:pt x="11796" y="2676"/>
                </a:cubicBezTo>
                <a:cubicBezTo>
                  <a:pt x="12428" y="2992"/>
                  <a:pt x="13000" y="3398"/>
                  <a:pt x="13527" y="3880"/>
                </a:cubicBezTo>
                <a:lnTo>
                  <a:pt x="12714" y="4677"/>
                </a:lnTo>
                <a:cubicBezTo>
                  <a:pt x="11527" y="3571"/>
                  <a:pt x="10009" y="3022"/>
                  <a:pt x="8492" y="3022"/>
                </a:cubicBezTo>
                <a:cubicBezTo>
                  <a:pt x="6933" y="3022"/>
                  <a:pt x="5373" y="3601"/>
                  <a:pt x="4168" y="4752"/>
                </a:cubicBezTo>
                <a:cubicBezTo>
                  <a:pt x="3962" y="4935"/>
                  <a:pt x="4130" y="5205"/>
                  <a:pt x="4329" y="5205"/>
                </a:cubicBezTo>
                <a:cubicBezTo>
                  <a:pt x="4391" y="5205"/>
                  <a:pt x="4457" y="5178"/>
                  <a:pt x="4514" y="5113"/>
                </a:cubicBezTo>
                <a:cubicBezTo>
                  <a:pt x="5619" y="4054"/>
                  <a:pt x="7048" y="3524"/>
                  <a:pt x="8478" y="3524"/>
                </a:cubicBezTo>
                <a:cubicBezTo>
                  <a:pt x="9873" y="3524"/>
                  <a:pt x="11269" y="4028"/>
                  <a:pt x="12368" y="5038"/>
                </a:cubicBezTo>
                <a:lnTo>
                  <a:pt x="11706" y="5700"/>
                </a:lnTo>
                <a:cubicBezTo>
                  <a:pt x="10786" y="4880"/>
                  <a:pt x="9636" y="4472"/>
                  <a:pt x="8490" y="4472"/>
                </a:cubicBezTo>
                <a:cubicBezTo>
                  <a:pt x="7219" y="4472"/>
                  <a:pt x="5952" y="4974"/>
                  <a:pt x="5011" y="5971"/>
                </a:cubicBezTo>
                <a:cubicBezTo>
                  <a:pt x="3220" y="7852"/>
                  <a:pt x="3266" y="10816"/>
                  <a:pt x="5101" y="12651"/>
                </a:cubicBezTo>
                <a:cubicBezTo>
                  <a:pt x="6036" y="13586"/>
                  <a:pt x="7264" y="14057"/>
                  <a:pt x="8494" y="14057"/>
                </a:cubicBezTo>
                <a:cubicBezTo>
                  <a:pt x="9679" y="14057"/>
                  <a:pt x="10866" y="13620"/>
                  <a:pt x="11796" y="12742"/>
                </a:cubicBezTo>
                <a:cubicBezTo>
                  <a:pt x="13677" y="10951"/>
                  <a:pt x="13798" y="7987"/>
                  <a:pt x="12052" y="6061"/>
                </a:cubicBezTo>
                <a:lnTo>
                  <a:pt x="12729" y="5384"/>
                </a:lnTo>
                <a:cubicBezTo>
                  <a:pt x="13692" y="6437"/>
                  <a:pt x="14234" y="7822"/>
                  <a:pt x="14234" y="9266"/>
                </a:cubicBezTo>
                <a:cubicBezTo>
                  <a:pt x="14234" y="12441"/>
                  <a:pt x="11661" y="15014"/>
                  <a:pt x="8486" y="15014"/>
                </a:cubicBezTo>
                <a:cubicBezTo>
                  <a:pt x="5312" y="15014"/>
                  <a:pt x="2739" y="12441"/>
                  <a:pt x="2739" y="9266"/>
                </a:cubicBezTo>
                <a:cubicBezTo>
                  <a:pt x="2739" y="8724"/>
                  <a:pt x="2814" y="8198"/>
                  <a:pt x="2965" y="7671"/>
                </a:cubicBezTo>
                <a:cubicBezTo>
                  <a:pt x="3010" y="7551"/>
                  <a:pt x="3040" y="7415"/>
                  <a:pt x="3100" y="7280"/>
                </a:cubicBezTo>
                <a:cubicBezTo>
                  <a:pt x="3250" y="6874"/>
                  <a:pt x="3431" y="6498"/>
                  <a:pt x="3657" y="6152"/>
                </a:cubicBezTo>
                <a:cubicBezTo>
                  <a:pt x="3783" y="5952"/>
                  <a:pt x="3615" y="5759"/>
                  <a:pt x="3441" y="5759"/>
                </a:cubicBezTo>
                <a:cubicBezTo>
                  <a:pt x="3366" y="5759"/>
                  <a:pt x="3290" y="5795"/>
                  <a:pt x="3235" y="5881"/>
                </a:cubicBezTo>
                <a:cubicBezTo>
                  <a:pt x="2995" y="6257"/>
                  <a:pt x="2784" y="6678"/>
                  <a:pt x="2619" y="7099"/>
                </a:cubicBezTo>
                <a:cubicBezTo>
                  <a:pt x="2558" y="7250"/>
                  <a:pt x="2513" y="7400"/>
                  <a:pt x="2483" y="7536"/>
                </a:cubicBezTo>
                <a:cubicBezTo>
                  <a:pt x="1400" y="11297"/>
                  <a:pt x="3988" y="15104"/>
                  <a:pt x="7870" y="15480"/>
                </a:cubicBezTo>
                <a:cubicBezTo>
                  <a:pt x="8080" y="15510"/>
                  <a:pt x="8276" y="15510"/>
                  <a:pt x="8486" y="15510"/>
                </a:cubicBezTo>
                <a:cubicBezTo>
                  <a:pt x="8682" y="15510"/>
                  <a:pt x="8848" y="15510"/>
                  <a:pt x="9013" y="15495"/>
                </a:cubicBezTo>
                <a:cubicBezTo>
                  <a:pt x="14189" y="15044"/>
                  <a:pt x="16596" y="8845"/>
                  <a:pt x="13075" y="5038"/>
                </a:cubicBezTo>
                <a:lnTo>
                  <a:pt x="13873" y="4226"/>
                </a:lnTo>
                <a:cubicBezTo>
                  <a:pt x="16401" y="6949"/>
                  <a:pt x="16521" y="11102"/>
                  <a:pt x="14159" y="13960"/>
                </a:cubicBezTo>
                <a:cubicBezTo>
                  <a:pt x="12717" y="15696"/>
                  <a:pt x="10620" y="16613"/>
                  <a:pt x="8493" y="16613"/>
                </a:cubicBezTo>
                <a:cubicBezTo>
                  <a:pt x="7135" y="16613"/>
                  <a:pt x="5764" y="16239"/>
                  <a:pt x="4544" y="15465"/>
                </a:cubicBezTo>
                <a:cubicBezTo>
                  <a:pt x="1415" y="13494"/>
                  <a:pt x="256" y="9492"/>
                  <a:pt x="1821" y="6137"/>
                </a:cubicBezTo>
                <a:cubicBezTo>
                  <a:pt x="3057" y="3487"/>
                  <a:pt x="5699" y="1889"/>
                  <a:pt x="8490" y="1889"/>
                </a:cubicBezTo>
                <a:cubicBezTo>
                  <a:pt x="9233" y="1889"/>
                  <a:pt x="9987" y="2002"/>
                  <a:pt x="10728" y="2240"/>
                </a:cubicBezTo>
                <a:cubicBezTo>
                  <a:pt x="10766" y="2255"/>
                  <a:pt x="10801" y="2262"/>
                  <a:pt x="10833" y="2262"/>
                </a:cubicBezTo>
                <a:cubicBezTo>
                  <a:pt x="11090" y="2262"/>
                  <a:pt x="11186" y="1838"/>
                  <a:pt x="10879" y="1758"/>
                </a:cubicBezTo>
                <a:cubicBezTo>
                  <a:pt x="10111" y="1517"/>
                  <a:pt x="9299" y="1382"/>
                  <a:pt x="8486" y="1382"/>
                </a:cubicBezTo>
                <a:cubicBezTo>
                  <a:pt x="4755" y="1382"/>
                  <a:pt x="1520" y="4000"/>
                  <a:pt x="768" y="7656"/>
                </a:cubicBezTo>
                <a:cubicBezTo>
                  <a:pt x="1" y="11312"/>
                  <a:pt x="1911" y="14999"/>
                  <a:pt x="5327" y="16488"/>
                </a:cubicBezTo>
                <a:cubicBezTo>
                  <a:pt x="6348" y="16931"/>
                  <a:pt x="7418" y="17144"/>
                  <a:pt x="8475" y="17144"/>
                </a:cubicBezTo>
                <a:cubicBezTo>
                  <a:pt x="10969" y="17144"/>
                  <a:pt x="13389" y="15960"/>
                  <a:pt x="14911" y="13825"/>
                </a:cubicBezTo>
                <a:cubicBezTo>
                  <a:pt x="17063" y="10786"/>
                  <a:pt x="16792" y="6633"/>
                  <a:pt x="14249" y="3910"/>
                </a:cubicBezTo>
                <a:lnTo>
                  <a:pt x="16039" y="3910"/>
                </a:lnTo>
                <a:cubicBezTo>
                  <a:pt x="16115" y="3910"/>
                  <a:pt x="16190" y="3880"/>
                  <a:pt x="16235" y="3819"/>
                </a:cubicBezTo>
                <a:lnTo>
                  <a:pt x="17694" y="2225"/>
                </a:lnTo>
                <a:cubicBezTo>
                  <a:pt x="17830" y="2074"/>
                  <a:pt x="17755" y="1848"/>
                  <a:pt x="17574" y="1803"/>
                </a:cubicBezTo>
                <a:lnTo>
                  <a:pt x="16521" y="1578"/>
                </a:lnTo>
                <a:lnTo>
                  <a:pt x="17469" y="630"/>
                </a:lnTo>
                <a:cubicBezTo>
                  <a:pt x="17683" y="449"/>
                  <a:pt x="17508" y="183"/>
                  <a:pt x="17311" y="183"/>
                </a:cubicBezTo>
                <a:cubicBezTo>
                  <a:pt x="17246" y="183"/>
                  <a:pt x="17179" y="213"/>
                  <a:pt x="17123" y="284"/>
                </a:cubicBezTo>
                <a:lnTo>
                  <a:pt x="16145" y="1247"/>
                </a:lnTo>
                <a:lnTo>
                  <a:pt x="15889" y="193"/>
                </a:lnTo>
                <a:cubicBezTo>
                  <a:pt x="15860" y="70"/>
                  <a:pt x="15759" y="0"/>
                  <a:pt x="15655" y="0"/>
                </a:cubicBezTo>
                <a:close/>
              </a:path>
            </a:pathLst>
          </a:custGeom>
          <a:solidFill>
            <a:schemeClr val="dk2">
              <a:alpha val="64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599;p56">
            <a:extLst>
              <a:ext uri="{FF2B5EF4-FFF2-40B4-BE49-F238E27FC236}">
                <a16:creationId xmlns:a16="http://schemas.microsoft.com/office/drawing/2014/main" id="{11D1BE09-D2D9-0B36-AD7B-2CDBB2CDBD6F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629525" flipH="1">
            <a:off x="2030240" y="2895917"/>
            <a:ext cx="1508735" cy="48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599;p56">
            <a:extLst>
              <a:ext uri="{FF2B5EF4-FFF2-40B4-BE49-F238E27FC236}">
                <a16:creationId xmlns:a16="http://schemas.microsoft.com/office/drawing/2014/main" id="{A5FFABB6-4E34-3E43-C8E2-A774C5A0D4B1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629525" flipH="1">
            <a:off x="1923266" y="3583946"/>
            <a:ext cx="1508735" cy="48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599;p56">
            <a:extLst>
              <a:ext uri="{FF2B5EF4-FFF2-40B4-BE49-F238E27FC236}">
                <a16:creationId xmlns:a16="http://schemas.microsoft.com/office/drawing/2014/main" id="{13C01F82-E7F6-33A9-E8A7-728B2014324C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629525" flipH="1">
            <a:off x="5710696" y="1963808"/>
            <a:ext cx="1508735" cy="48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599;p56">
            <a:extLst>
              <a:ext uri="{FF2B5EF4-FFF2-40B4-BE49-F238E27FC236}">
                <a16:creationId xmlns:a16="http://schemas.microsoft.com/office/drawing/2014/main" id="{99ABFB89-4621-D654-7266-8ECC00FD6208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629525" flipH="1">
            <a:off x="5698404" y="2869436"/>
            <a:ext cx="1508735" cy="48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599;p56">
            <a:extLst>
              <a:ext uri="{FF2B5EF4-FFF2-40B4-BE49-F238E27FC236}">
                <a16:creationId xmlns:a16="http://schemas.microsoft.com/office/drawing/2014/main" id="{7B2A9DEE-27C8-6573-3BE8-10599E0A727E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629525" flipH="1">
            <a:off x="5739431" y="3612425"/>
            <a:ext cx="1508735" cy="48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601;p56">
            <a:extLst>
              <a:ext uri="{FF2B5EF4-FFF2-40B4-BE49-F238E27FC236}">
                <a16:creationId xmlns:a16="http://schemas.microsoft.com/office/drawing/2014/main" id="{8D0530E0-B9DE-0422-9C64-9481840C90D3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629525" flipH="1">
            <a:off x="2006473" y="2506294"/>
            <a:ext cx="1481153" cy="475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601;p56">
            <a:extLst>
              <a:ext uri="{FF2B5EF4-FFF2-40B4-BE49-F238E27FC236}">
                <a16:creationId xmlns:a16="http://schemas.microsoft.com/office/drawing/2014/main" id="{8B198955-3FA6-AE0F-EA06-ADE1DA358968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629525" flipH="1">
            <a:off x="2037269" y="3269088"/>
            <a:ext cx="1481153" cy="475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601;p56">
            <a:extLst>
              <a:ext uri="{FF2B5EF4-FFF2-40B4-BE49-F238E27FC236}">
                <a16:creationId xmlns:a16="http://schemas.microsoft.com/office/drawing/2014/main" id="{B6FEC923-1FA6-BBAC-F24F-9229839BA796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629525" flipH="1">
            <a:off x="5758578" y="1486126"/>
            <a:ext cx="1481153" cy="475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601;p56">
            <a:extLst>
              <a:ext uri="{FF2B5EF4-FFF2-40B4-BE49-F238E27FC236}">
                <a16:creationId xmlns:a16="http://schemas.microsoft.com/office/drawing/2014/main" id="{0227F852-DA87-A39D-EB01-162F086D516B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629525" flipH="1">
            <a:off x="5690397" y="2458949"/>
            <a:ext cx="1481153" cy="475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601;p56">
            <a:extLst>
              <a:ext uri="{FF2B5EF4-FFF2-40B4-BE49-F238E27FC236}">
                <a16:creationId xmlns:a16="http://schemas.microsoft.com/office/drawing/2014/main" id="{29837F67-5595-E385-1026-0538EBA6F3D1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629525" flipH="1">
            <a:off x="5778488" y="3314436"/>
            <a:ext cx="1481153" cy="475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9" name="Google Shape;2599;p56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629525" flipH="1">
            <a:off x="1978315" y="2107810"/>
            <a:ext cx="1508735" cy="48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0" name="Google Shape;2600;p56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629525" flipH="1">
            <a:off x="1971979" y="1424302"/>
            <a:ext cx="1461019" cy="46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1" name="Google Shape;2601;p56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629525" flipH="1">
            <a:off x="2029664" y="1783470"/>
            <a:ext cx="1481153" cy="475721"/>
          </a:xfrm>
          <a:prstGeom prst="rect">
            <a:avLst/>
          </a:prstGeom>
          <a:noFill/>
          <a:ln>
            <a:noFill/>
          </a:ln>
        </p:spPr>
      </p:pic>
      <p:sp>
        <p:nvSpPr>
          <p:cNvPr id="2606" name="Google Shape;2606;p5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Descrizione Dataset</a:t>
            </a:r>
            <a:endParaRPr sz="3600" dirty="0"/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267F2B36-C58F-53A9-50C9-BB1535DDB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042587"/>
              </p:ext>
            </p:extLst>
          </p:nvPr>
        </p:nvGraphicFramePr>
        <p:xfrm>
          <a:off x="1985616" y="1471277"/>
          <a:ext cx="1585357" cy="2595880"/>
        </p:xfrm>
        <a:graphic>
          <a:graphicData uri="http://schemas.openxmlformats.org/drawingml/2006/table">
            <a:tbl>
              <a:tblPr firstRow="1" bandRow="1">
                <a:tableStyleId>{3AD4486C-6861-4E2C-9156-24CDC576BBE8}</a:tableStyleId>
              </a:tblPr>
              <a:tblGrid>
                <a:gridCol w="1585357">
                  <a:extLst>
                    <a:ext uri="{9D8B030D-6E8A-4147-A177-3AD203B41FA5}">
                      <a16:colId xmlns:a16="http://schemas.microsoft.com/office/drawing/2014/main" val="1259609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dirty="0">
                          <a:solidFill>
                            <a:schemeClr val="dk2"/>
                          </a:solidFill>
                          <a:sym typeface="Open Sans"/>
                        </a:rPr>
                        <a:t>ID</a:t>
                      </a:r>
                      <a:endParaRPr lang="it-IT" b="1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64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b="1" dirty="0">
                          <a:solidFill>
                            <a:schemeClr val="dk2"/>
                          </a:solidFill>
                          <a:sym typeface="Open Sans"/>
                        </a:rPr>
                        <a:t>Paese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358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b="1" dirty="0">
                          <a:solidFill>
                            <a:schemeClr val="dk2"/>
                          </a:solidFill>
                          <a:sym typeface="Open Sans"/>
                        </a:rPr>
                        <a:t>Descrizione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358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b="1" dirty="0">
                          <a:solidFill>
                            <a:schemeClr val="dk2"/>
                          </a:solidFill>
                          <a:sym typeface="Open Sans"/>
                        </a:rPr>
                        <a:t>#punti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087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b="1" dirty="0">
                          <a:solidFill>
                            <a:schemeClr val="dk2"/>
                          </a:solidFill>
                          <a:sym typeface="Open Sans"/>
                        </a:rPr>
                        <a:t>Prezzo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397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b="1" dirty="0">
                          <a:solidFill>
                            <a:schemeClr val="dk2"/>
                          </a:solidFill>
                          <a:sym typeface="Open Sans"/>
                        </a:rPr>
                        <a:t>Provincia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9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b="1" dirty="0">
                          <a:solidFill>
                            <a:schemeClr val="dk2"/>
                          </a:solidFill>
                          <a:sym typeface="Open Sans"/>
                        </a:rPr>
                        <a:t>Regione_1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842263"/>
                  </a:ext>
                </a:extLst>
              </a:tr>
            </a:tbl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7214AC0A-24E9-D8BB-BE2D-247496648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771515"/>
              </p:ext>
            </p:extLst>
          </p:nvPr>
        </p:nvGraphicFramePr>
        <p:xfrm>
          <a:off x="5679188" y="1468555"/>
          <a:ext cx="1674411" cy="2588086"/>
        </p:xfrm>
        <a:graphic>
          <a:graphicData uri="http://schemas.openxmlformats.org/drawingml/2006/table">
            <a:tbl>
              <a:tblPr firstRow="1" bandRow="1">
                <a:tableStyleId>{3AD4486C-6861-4E2C-9156-24CDC576BBE8}</a:tableStyleId>
              </a:tblPr>
              <a:tblGrid>
                <a:gridCol w="1674411">
                  <a:extLst>
                    <a:ext uri="{9D8B030D-6E8A-4147-A177-3AD203B41FA5}">
                      <a16:colId xmlns:a16="http://schemas.microsoft.com/office/drawing/2014/main" val="1259609589"/>
                    </a:ext>
                  </a:extLst>
                </a:gridCol>
              </a:tblGrid>
              <a:tr h="4392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Regione_2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927243"/>
                  </a:ext>
                </a:extLst>
              </a:tr>
              <a:tr h="4392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 dirty="0">
                          <a:solidFill>
                            <a:schemeClr val="dk2"/>
                          </a:solidFill>
                          <a:sym typeface="Open Sans"/>
                        </a:rPr>
                        <a:t>Nome dell’assaggiatore</a:t>
                      </a:r>
                      <a:endParaRPr lang="it-IT" b="1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64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b="1" dirty="0">
                          <a:solidFill>
                            <a:schemeClr val="dk2"/>
                          </a:solidFill>
                          <a:sym typeface="Open Sans"/>
                        </a:rPr>
                        <a:t>Handle Twitter dell’assaggiatore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358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b="1" dirty="0">
                          <a:solidFill>
                            <a:schemeClr val="dk2"/>
                          </a:solidFill>
                          <a:sym typeface="Open Sans"/>
                        </a:rPr>
                        <a:t>Titolo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358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b="1" dirty="0">
                          <a:solidFill>
                            <a:schemeClr val="dk2"/>
                          </a:solidFill>
                          <a:sym typeface="Open Sans"/>
                        </a:rPr>
                        <a:t>Varietà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087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b="1" dirty="0">
                          <a:solidFill>
                            <a:schemeClr val="dk2"/>
                          </a:solidFill>
                          <a:sym typeface="Open Sans"/>
                        </a:rPr>
                        <a:t>Azienda vinicola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39752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2" name="Google Shape;2192;p44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2043171" y="1503565"/>
            <a:ext cx="1212965" cy="10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44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3965513" y="1503561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44"/>
          <p:cNvSpPr txBox="1"/>
          <p:nvPr/>
        </p:nvSpPr>
        <p:spPr>
          <a:xfrm>
            <a:off x="1881151" y="170991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Valori mancanti</a:t>
            </a:r>
            <a:endParaRPr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95" name="Google Shape;2195;p44"/>
          <p:cNvSpPr txBox="1"/>
          <p:nvPr/>
        </p:nvSpPr>
        <p:spPr>
          <a:xfrm>
            <a:off x="918151" y="3359255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6" name="Google Shape;2196;p44"/>
          <p:cNvSpPr txBox="1"/>
          <p:nvPr/>
        </p:nvSpPr>
        <p:spPr>
          <a:xfrm>
            <a:off x="3817200" y="1767345"/>
            <a:ext cx="1509599" cy="276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Eliminazione colonne</a:t>
            </a:r>
            <a:endParaRPr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97" name="Google Shape;2197;p44"/>
          <p:cNvSpPr txBox="1"/>
          <p:nvPr/>
        </p:nvSpPr>
        <p:spPr>
          <a:xfrm>
            <a:off x="3896641" y="2913447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Regione_1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Regione_2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Handle Twitter dell’assaggiatore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8" name="Google Shape;2198;p44"/>
          <p:cNvSpPr txBox="1"/>
          <p:nvPr/>
        </p:nvSpPr>
        <p:spPr>
          <a:xfrm>
            <a:off x="6313331" y="2723988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Eliminazione dei record duplicati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99" name="Google Shape;2199;p44"/>
          <p:cNvPicPr preferRelativeResize="0"/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5887854" y="1503561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0" name="Google Shape;2200;p44"/>
          <p:cNvSpPr txBox="1"/>
          <p:nvPr/>
        </p:nvSpPr>
        <p:spPr>
          <a:xfrm>
            <a:off x="5822641" y="1845115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Duplicati</a:t>
            </a:r>
            <a:endParaRPr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203" name="Google Shape;2203;p44"/>
          <p:cNvSpPr/>
          <p:nvPr/>
        </p:nvSpPr>
        <p:spPr>
          <a:xfrm>
            <a:off x="3121707" y="2031461"/>
            <a:ext cx="953114" cy="90050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it-IT"/>
          </a:p>
        </p:txBody>
      </p:sp>
      <p:sp>
        <p:nvSpPr>
          <p:cNvPr id="2209" name="Google Shape;2209;p44"/>
          <p:cNvSpPr/>
          <p:nvPr/>
        </p:nvSpPr>
        <p:spPr>
          <a:xfrm>
            <a:off x="5046333" y="2039861"/>
            <a:ext cx="890850" cy="33625"/>
          </a:xfrm>
          <a:custGeom>
            <a:avLst/>
            <a:gdLst/>
            <a:ahLst/>
            <a:cxnLst/>
            <a:rect l="l" t="t" r="r" b="b"/>
            <a:pathLst>
              <a:path w="35634" h="1345" extrusionOk="0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it-IT"/>
          </a:p>
        </p:txBody>
      </p:sp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/>
              <a:t>Pulizia</a:t>
            </a:r>
            <a:r>
              <a:rPr lang="it-IT" sz="3700" dirty="0"/>
              <a:t> del dataset</a:t>
            </a:r>
            <a:endParaRPr sz="3700" dirty="0">
              <a:solidFill>
                <a:schemeClr val="dk2"/>
              </a:solidFill>
            </a:endParaRPr>
          </a:p>
        </p:txBody>
      </p:sp>
      <p:sp>
        <p:nvSpPr>
          <p:cNvPr id="2" name="Google Shape;2197;p44">
            <a:extLst>
              <a:ext uri="{FF2B5EF4-FFF2-40B4-BE49-F238E27FC236}">
                <a16:creationId xmlns:a16="http://schemas.microsoft.com/office/drawing/2014/main" id="{EBC6C3B2-3064-D549-8600-14D922508381}"/>
              </a:ext>
            </a:extLst>
          </p:cNvPr>
          <p:cNvSpPr txBox="1"/>
          <p:nvPr/>
        </p:nvSpPr>
        <p:spPr>
          <a:xfrm>
            <a:off x="1208926" y="2845407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Eliminazione delle righe con valori mancanti o nulli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199;p44">
            <a:extLst>
              <a:ext uri="{FF2B5EF4-FFF2-40B4-BE49-F238E27FC236}">
                <a16:creationId xmlns:a16="http://schemas.microsoft.com/office/drawing/2014/main" id="{DC67BB9C-35B8-B0BD-602A-51F03B845ABE}"/>
              </a:ext>
            </a:extLst>
          </p:cNvPr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6119052" y="2312480"/>
            <a:ext cx="948426" cy="7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199;p44">
            <a:extLst>
              <a:ext uri="{FF2B5EF4-FFF2-40B4-BE49-F238E27FC236}">
                <a16:creationId xmlns:a16="http://schemas.microsoft.com/office/drawing/2014/main" id="{4FAC6F95-785E-68EA-7F9A-85EDBD51D6FE}"/>
              </a:ext>
            </a:extLst>
          </p:cNvPr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5888377" y="945741"/>
            <a:ext cx="948426" cy="797781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Funzionalità del sistema</a:t>
            </a:r>
            <a:endParaRPr sz="3600" dirty="0"/>
          </a:p>
        </p:txBody>
      </p:sp>
      <p:pic>
        <p:nvPicPr>
          <p:cNvPr id="2223" name="Google Shape;2223;p45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696231" y="1430293"/>
            <a:ext cx="1370198" cy="11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7" name="Google Shape;2217;p45"/>
          <p:cNvSpPr txBox="1">
            <a:spLocks noGrp="1"/>
          </p:cNvSpPr>
          <p:nvPr>
            <p:ph type="title"/>
          </p:nvPr>
        </p:nvSpPr>
        <p:spPr>
          <a:xfrm>
            <a:off x="570115" y="1540355"/>
            <a:ext cx="157159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dirty="0"/>
              <a:t>Visualizzazione Homepage</a:t>
            </a:r>
            <a:endParaRPr sz="1700" dirty="0"/>
          </a:p>
        </p:txBody>
      </p:sp>
      <p:pic>
        <p:nvPicPr>
          <p:cNvPr id="3" name="Google Shape;2223;p45">
            <a:extLst>
              <a:ext uri="{FF2B5EF4-FFF2-40B4-BE49-F238E27FC236}">
                <a16:creationId xmlns:a16="http://schemas.microsoft.com/office/drawing/2014/main" id="{EE137279-CAA3-5035-F039-D88AC7DC498D}"/>
              </a:ext>
            </a:extLst>
          </p:cNvPr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2506688" y="1415276"/>
            <a:ext cx="1370198" cy="11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217;p45">
            <a:extLst>
              <a:ext uri="{FF2B5EF4-FFF2-40B4-BE49-F238E27FC236}">
                <a16:creationId xmlns:a16="http://schemas.microsoft.com/office/drawing/2014/main" id="{01B38ACF-99CF-CAC9-0BEB-8E93940F6D0E}"/>
              </a:ext>
            </a:extLst>
          </p:cNvPr>
          <p:cNvSpPr txBox="1">
            <a:spLocks/>
          </p:cNvSpPr>
          <p:nvPr/>
        </p:nvSpPr>
        <p:spPr>
          <a:xfrm>
            <a:off x="2434847" y="1515016"/>
            <a:ext cx="1484185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it-IT" sz="1700" dirty="0"/>
              <a:t>Ricerca per Nome</a:t>
            </a:r>
          </a:p>
        </p:txBody>
      </p:sp>
      <p:pic>
        <p:nvPicPr>
          <p:cNvPr id="5" name="Google Shape;2223;p45">
            <a:extLst>
              <a:ext uri="{FF2B5EF4-FFF2-40B4-BE49-F238E27FC236}">
                <a16:creationId xmlns:a16="http://schemas.microsoft.com/office/drawing/2014/main" id="{0D46A0EC-22D9-83BF-C292-BCD19C1B2C14}"/>
              </a:ext>
            </a:extLst>
          </p:cNvPr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4413566" y="1415276"/>
            <a:ext cx="1370198" cy="11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17;p45">
            <a:extLst>
              <a:ext uri="{FF2B5EF4-FFF2-40B4-BE49-F238E27FC236}">
                <a16:creationId xmlns:a16="http://schemas.microsoft.com/office/drawing/2014/main" id="{55EF04B3-128F-B369-F1D4-20305B892CAE}"/>
              </a:ext>
            </a:extLst>
          </p:cNvPr>
          <p:cNvSpPr txBox="1">
            <a:spLocks/>
          </p:cNvSpPr>
          <p:nvPr/>
        </p:nvSpPr>
        <p:spPr>
          <a:xfrm>
            <a:off x="4341725" y="1515016"/>
            <a:ext cx="1484185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it-IT" sz="1700" dirty="0"/>
              <a:t>Ordinamento</a:t>
            </a:r>
          </a:p>
        </p:txBody>
      </p:sp>
      <p:pic>
        <p:nvPicPr>
          <p:cNvPr id="11" name="Google Shape;2223;p45">
            <a:extLst>
              <a:ext uri="{FF2B5EF4-FFF2-40B4-BE49-F238E27FC236}">
                <a16:creationId xmlns:a16="http://schemas.microsoft.com/office/drawing/2014/main" id="{B3B17109-7D25-5370-8663-86A9309F0F74}"/>
              </a:ext>
            </a:extLst>
          </p:cNvPr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4643841" y="3293606"/>
            <a:ext cx="1370198" cy="11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217;p45">
            <a:extLst>
              <a:ext uri="{FF2B5EF4-FFF2-40B4-BE49-F238E27FC236}">
                <a16:creationId xmlns:a16="http://schemas.microsoft.com/office/drawing/2014/main" id="{32C6A0F5-19E2-93BC-E0B3-FA0F6CBBF21A}"/>
              </a:ext>
            </a:extLst>
          </p:cNvPr>
          <p:cNvSpPr txBox="1">
            <a:spLocks/>
          </p:cNvSpPr>
          <p:nvPr/>
        </p:nvSpPr>
        <p:spPr>
          <a:xfrm>
            <a:off x="4572000" y="3393346"/>
            <a:ext cx="1484185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it-IT" sz="1700" dirty="0"/>
              <a:t>Filtro Range di prezzo e Punti</a:t>
            </a:r>
          </a:p>
        </p:txBody>
      </p:sp>
      <p:sp>
        <p:nvSpPr>
          <p:cNvPr id="16" name="Google Shape;2217;p45">
            <a:extLst>
              <a:ext uri="{FF2B5EF4-FFF2-40B4-BE49-F238E27FC236}">
                <a16:creationId xmlns:a16="http://schemas.microsoft.com/office/drawing/2014/main" id="{8B1A7AA0-0CB1-2F40-AAA1-C48A51287813}"/>
              </a:ext>
            </a:extLst>
          </p:cNvPr>
          <p:cNvSpPr txBox="1">
            <a:spLocks/>
          </p:cNvSpPr>
          <p:nvPr/>
        </p:nvSpPr>
        <p:spPr>
          <a:xfrm>
            <a:off x="6002616" y="1162160"/>
            <a:ext cx="719947" cy="37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it-IT" sz="1700" dirty="0"/>
              <a:t>Paese</a:t>
            </a:r>
          </a:p>
        </p:txBody>
      </p:sp>
      <p:sp>
        <p:nvSpPr>
          <p:cNvPr id="22" name="Google Shape;2217;p45">
            <a:extLst>
              <a:ext uri="{FF2B5EF4-FFF2-40B4-BE49-F238E27FC236}">
                <a16:creationId xmlns:a16="http://schemas.microsoft.com/office/drawing/2014/main" id="{F00FD40F-AAAA-FFE1-4529-BF20DE38F494}"/>
              </a:ext>
            </a:extLst>
          </p:cNvPr>
          <p:cNvSpPr txBox="1">
            <a:spLocks/>
          </p:cNvSpPr>
          <p:nvPr/>
        </p:nvSpPr>
        <p:spPr>
          <a:xfrm>
            <a:off x="6182341" y="2530132"/>
            <a:ext cx="849773" cy="36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it-IT" sz="1700" dirty="0"/>
              <a:t>Prezzo</a:t>
            </a:r>
          </a:p>
        </p:txBody>
      </p:sp>
      <p:pic>
        <p:nvPicPr>
          <p:cNvPr id="24" name="Google Shape;2199;p44">
            <a:extLst>
              <a:ext uri="{FF2B5EF4-FFF2-40B4-BE49-F238E27FC236}">
                <a16:creationId xmlns:a16="http://schemas.microsoft.com/office/drawing/2014/main" id="{842CA91A-209C-122D-9658-BBA77DA727F7}"/>
              </a:ext>
            </a:extLst>
          </p:cNvPr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6789886" y="1665587"/>
            <a:ext cx="948426" cy="79778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217;p45">
            <a:extLst>
              <a:ext uri="{FF2B5EF4-FFF2-40B4-BE49-F238E27FC236}">
                <a16:creationId xmlns:a16="http://schemas.microsoft.com/office/drawing/2014/main" id="{42414BBA-37A4-7625-F791-40EFE284B221}"/>
              </a:ext>
            </a:extLst>
          </p:cNvPr>
          <p:cNvSpPr txBox="1">
            <a:spLocks/>
          </p:cNvSpPr>
          <p:nvPr/>
        </p:nvSpPr>
        <p:spPr>
          <a:xfrm>
            <a:off x="6825250" y="1866230"/>
            <a:ext cx="877698" cy="44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it-IT" sz="1700" dirty="0"/>
              <a:t>Punti</a:t>
            </a:r>
          </a:p>
        </p:txBody>
      </p:sp>
      <p:pic>
        <p:nvPicPr>
          <p:cNvPr id="30" name="Google Shape;2223;p45">
            <a:extLst>
              <a:ext uri="{FF2B5EF4-FFF2-40B4-BE49-F238E27FC236}">
                <a16:creationId xmlns:a16="http://schemas.microsoft.com/office/drawing/2014/main" id="{0F4E0962-97A7-F649-4BAC-D8C7AA6C09CF}"/>
              </a:ext>
            </a:extLst>
          </p:cNvPr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6580414" y="3293606"/>
            <a:ext cx="1370198" cy="11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2217;p45">
            <a:extLst>
              <a:ext uri="{FF2B5EF4-FFF2-40B4-BE49-F238E27FC236}">
                <a16:creationId xmlns:a16="http://schemas.microsoft.com/office/drawing/2014/main" id="{44112632-5297-715A-2FEB-D30BBC1CE672}"/>
              </a:ext>
            </a:extLst>
          </p:cNvPr>
          <p:cNvSpPr txBox="1">
            <a:spLocks/>
          </p:cNvSpPr>
          <p:nvPr/>
        </p:nvSpPr>
        <p:spPr>
          <a:xfrm>
            <a:off x="6508573" y="3393346"/>
            <a:ext cx="1484185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it-IT" sz="1700" dirty="0"/>
              <a:t>Top 10 vini</a:t>
            </a:r>
            <a:br>
              <a:rPr lang="it-IT" sz="1700" dirty="0"/>
            </a:br>
            <a:r>
              <a:rPr lang="it-IT" sz="1700" dirty="0"/>
              <a:t>rapporto</a:t>
            </a:r>
            <a:br>
              <a:rPr lang="it-IT" sz="1700" dirty="0"/>
            </a:br>
            <a:r>
              <a:rPr lang="it-IT" sz="1700" dirty="0"/>
              <a:t>Qualità/Prezzo</a:t>
            </a:r>
          </a:p>
        </p:txBody>
      </p:sp>
      <p:pic>
        <p:nvPicPr>
          <p:cNvPr id="32" name="Google Shape;2223;p45">
            <a:extLst>
              <a:ext uri="{FF2B5EF4-FFF2-40B4-BE49-F238E27FC236}">
                <a16:creationId xmlns:a16="http://schemas.microsoft.com/office/drawing/2014/main" id="{E98E1A21-BC85-F8B4-7138-0AD07A4096E1}"/>
              </a:ext>
            </a:extLst>
          </p:cNvPr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2635427" y="3293606"/>
            <a:ext cx="1370198" cy="11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2217;p45">
            <a:extLst>
              <a:ext uri="{FF2B5EF4-FFF2-40B4-BE49-F238E27FC236}">
                <a16:creationId xmlns:a16="http://schemas.microsoft.com/office/drawing/2014/main" id="{8956DEB1-07E8-17E2-19F4-DAAD43C2E98E}"/>
              </a:ext>
            </a:extLst>
          </p:cNvPr>
          <p:cNvSpPr txBox="1">
            <a:spLocks/>
          </p:cNvSpPr>
          <p:nvPr/>
        </p:nvSpPr>
        <p:spPr>
          <a:xfrm>
            <a:off x="2563586" y="3393346"/>
            <a:ext cx="1484185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it-IT" sz="1700" dirty="0"/>
              <a:t>Statistiche</a:t>
            </a:r>
          </a:p>
        </p:txBody>
      </p:sp>
      <p:pic>
        <p:nvPicPr>
          <p:cNvPr id="34" name="Google Shape;2199;p44">
            <a:extLst>
              <a:ext uri="{FF2B5EF4-FFF2-40B4-BE49-F238E27FC236}">
                <a16:creationId xmlns:a16="http://schemas.microsoft.com/office/drawing/2014/main" id="{9C22045C-F446-8A1F-C31F-2873F166CBF5}"/>
              </a:ext>
            </a:extLst>
          </p:cNvPr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1708826" y="4136316"/>
            <a:ext cx="948426" cy="7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2199;p44">
            <a:extLst>
              <a:ext uri="{FF2B5EF4-FFF2-40B4-BE49-F238E27FC236}">
                <a16:creationId xmlns:a16="http://schemas.microsoft.com/office/drawing/2014/main" id="{A2C3E495-1067-EDAE-BB09-5A6D858A7CEF}"/>
              </a:ext>
            </a:extLst>
          </p:cNvPr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1730817" y="2689735"/>
            <a:ext cx="948426" cy="79778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2217;p45">
            <a:extLst>
              <a:ext uri="{FF2B5EF4-FFF2-40B4-BE49-F238E27FC236}">
                <a16:creationId xmlns:a16="http://schemas.microsoft.com/office/drawing/2014/main" id="{88877250-F7D6-F2AC-3442-D6B6BFD33C19}"/>
              </a:ext>
            </a:extLst>
          </p:cNvPr>
          <p:cNvSpPr txBox="1">
            <a:spLocks/>
          </p:cNvSpPr>
          <p:nvPr/>
        </p:nvSpPr>
        <p:spPr>
          <a:xfrm>
            <a:off x="1615083" y="2964007"/>
            <a:ext cx="1179893" cy="343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it-IT" sz="1700" dirty="0"/>
              <a:t>Prezzo medio Paese</a:t>
            </a:r>
          </a:p>
        </p:txBody>
      </p:sp>
      <p:sp>
        <p:nvSpPr>
          <p:cNvPr id="37" name="Google Shape;2217;p45">
            <a:extLst>
              <a:ext uri="{FF2B5EF4-FFF2-40B4-BE49-F238E27FC236}">
                <a16:creationId xmlns:a16="http://schemas.microsoft.com/office/drawing/2014/main" id="{BCCD6D19-4D1E-0DD5-9FB4-361B63DA077E}"/>
              </a:ext>
            </a:extLst>
          </p:cNvPr>
          <p:cNvSpPr txBox="1">
            <a:spLocks/>
          </p:cNvSpPr>
          <p:nvPr/>
        </p:nvSpPr>
        <p:spPr>
          <a:xfrm>
            <a:off x="1484440" y="4458346"/>
            <a:ext cx="1409366" cy="33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it-IT" sz="1700" dirty="0"/>
              <a:t>Distribuzione Punti</a:t>
            </a:r>
          </a:p>
        </p:txBody>
      </p:sp>
      <p:pic>
        <p:nvPicPr>
          <p:cNvPr id="38" name="Google Shape;2199;p44">
            <a:extLst>
              <a:ext uri="{FF2B5EF4-FFF2-40B4-BE49-F238E27FC236}">
                <a16:creationId xmlns:a16="http://schemas.microsoft.com/office/drawing/2014/main" id="{34D6CBAC-E714-448D-9EC7-358DA106CDEB}"/>
              </a:ext>
            </a:extLst>
          </p:cNvPr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907465" y="3393346"/>
            <a:ext cx="948426" cy="79778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2217;p45">
            <a:extLst>
              <a:ext uri="{FF2B5EF4-FFF2-40B4-BE49-F238E27FC236}">
                <a16:creationId xmlns:a16="http://schemas.microsoft.com/office/drawing/2014/main" id="{95C8C06E-4248-75E5-287A-711B9DE2B513}"/>
              </a:ext>
            </a:extLst>
          </p:cNvPr>
          <p:cNvSpPr txBox="1">
            <a:spLocks/>
          </p:cNvSpPr>
          <p:nvPr/>
        </p:nvSpPr>
        <p:spPr>
          <a:xfrm>
            <a:off x="815697" y="3605501"/>
            <a:ext cx="1081952" cy="44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it-IT" sz="1700" dirty="0"/>
              <a:t>Vini più popolari</a:t>
            </a:r>
          </a:p>
        </p:txBody>
      </p:sp>
      <p:sp>
        <p:nvSpPr>
          <p:cNvPr id="40" name="Google Shape;2707;p61">
            <a:extLst>
              <a:ext uri="{FF2B5EF4-FFF2-40B4-BE49-F238E27FC236}">
                <a16:creationId xmlns:a16="http://schemas.microsoft.com/office/drawing/2014/main" id="{C7FC9B0C-F00A-69E4-A558-88779CFE61C7}"/>
              </a:ext>
            </a:extLst>
          </p:cNvPr>
          <p:cNvSpPr/>
          <p:nvPr/>
        </p:nvSpPr>
        <p:spPr>
          <a:xfrm rot="17704456">
            <a:off x="5533745" y="1572333"/>
            <a:ext cx="424191" cy="242388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it-IT"/>
          </a:p>
        </p:txBody>
      </p:sp>
      <p:sp>
        <p:nvSpPr>
          <p:cNvPr id="41" name="Google Shape;2707;p61">
            <a:extLst>
              <a:ext uri="{FF2B5EF4-FFF2-40B4-BE49-F238E27FC236}">
                <a16:creationId xmlns:a16="http://schemas.microsoft.com/office/drawing/2014/main" id="{321DC8DD-7CBD-CC36-9547-393F3952276C}"/>
              </a:ext>
            </a:extLst>
          </p:cNvPr>
          <p:cNvSpPr/>
          <p:nvPr/>
        </p:nvSpPr>
        <p:spPr>
          <a:xfrm>
            <a:off x="5702667" y="2321405"/>
            <a:ext cx="515306" cy="324746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it-IT"/>
          </a:p>
        </p:txBody>
      </p:sp>
      <p:sp>
        <p:nvSpPr>
          <p:cNvPr id="42" name="Google Shape;2707;p61">
            <a:extLst>
              <a:ext uri="{FF2B5EF4-FFF2-40B4-BE49-F238E27FC236}">
                <a16:creationId xmlns:a16="http://schemas.microsoft.com/office/drawing/2014/main" id="{742F688B-1BC8-93FF-47FC-33169853E161}"/>
              </a:ext>
            </a:extLst>
          </p:cNvPr>
          <p:cNvSpPr/>
          <p:nvPr/>
        </p:nvSpPr>
        <p:spPr>
          <a:xfrm flipV="1">
            <a:off x="5702667" y="2070473"/>
            <a:ext cx="1087219" cy="45719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it-IT"/>
          </a:p>
        </p:txBody>
      </p:sp>
      <p:sp>
        <p:nvSpPr>
          <p:cNvPr id="43" name="Google Shape;2707;p61">
            <a:extLst>
              <a:ext uri="{FF2B5EF4-FFF2-40B4-BE49-F238E27FC236}">
                <a16:creationId xmlns:a16="http://schemas.microsoft.com/office/drawing/2014/main" id="{CD7FEC5D-C1D5-D64E-803A-AB6CC2158939}"/>
              </a:ext>
            </a:extLst>
          </p:cNvPr>
          <p:cNvSpPr/>
          <p:nvPr/>
        </p:nvSpPr>
        <p:spPr>
          <a:xfrm rot="17704456">
            <a:off x="2383578" y="4086506"/>
            <a:ext cx="337542" cy="165910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it-IT"/>
          </a:p>
        </p:txBody>
      </p:sp>
      <p:sp>
        <p:nvSpPr>
          <p:cNvPr id="44" name="Google Shape;2707;p61">
            <a:extLst>
              <a:ext uri="{FF2B5EF4-FFF2-40B4-BE49-F238E27FC236}">
                <a16:creationId xmlns:a16="http://schemas.microsoft.com/office/drawing/2014/main" id="{1650C253-EE5E-E4FA-62C2-85EE3A3C4976}"/>
              </a:ext>
            </a:extLst>
          </p:cNvPr>
          <p:cNvSpPr/>
          <p:nvPr/>
        </p:nvSpPr>
        <p:spPr>
          <a:xfrm rot="17704456" flipH="1">
            <a:off x="2715311" y="3269456"/>
            <a:ext cx="45719" cy="288451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it-IT"/>
          </a:p>
        </p:txBody>
      </p:sp>
      <p:sp>
        <p:nvSpPr>
          <p:cNvPr id="45" name="Google Shape;2707;p61">
            <a:extLst>
              <a:ext uri="{FF2B5EF4-FFF2-40B4-BE49-F238E27FC236}">
                <a16:creationId xmlns:a16="http://schemas.microsoft.com/office/drawing/2014/main" id="{069B6863-5A89-835A-59CB-277C90990061}"/>
              </a:ext>
            </a:extLst>
          </p:cNvPr>
          <p:cNvSpPr/>
          <p:nvPr/>
        </p:nvSpPr>
        <p:spPr>
          <a:xfrm rot="17704456">
            <a:off x="2042404" y="3508062"/>
            <a:ext cx="307942" cy="758961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p61"/>
          <p:cNvSpPr/>
          <p:nvPr/>
        </p:nvSpPr>
        <p:spPr>
          <a:xfrm>
            <a:off x="3399443" y="1357036"/>
            <a:ext cx="2363320" cy="236332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61"/>
          <p:cNvSpPr txBox="1">
            <a:spLocks noGrp="1"/>
          </p:cNvSpPr>
          <p:nvPr>
            <p:ph type="title"/>
          </p:nvPr>
        </p:nvSpPr>
        <p:spPr>
          <a:xfrm>
            <a:off x="3388329" y="1634340"/>
            <a:ext cx="2439291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Tecnologie</a:t>
            </a:r>
            <a:endParaRPr sz="3600" b="1" dirty="0"/>
          </a:p>
        </p:txBody>
      </p:sp>
      <p:pic>
        <p:nvPicPr>
          <p:cNvPr id="2695" name="Google Shape;2695;p61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199" flipH="1">
            <a:off x="687141" y="885876"/>
            <a:ext cx="2169373" cy="59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6" name="Google Shape;2696;p6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317847" flipH="1">
            <a:off x="549912" y="3547920"/>
            <a:ext cx="2314987" cy="63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7" name="Google Shape;2697;p61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67114" flipH="1">
            <a:off x="6209445" y="3641230"/>
            <a:ext cx="2404594" cy="655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8" name="Google Shape;2698;p6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317847" flipH="1">
            <a:off x="6299381" y="841626"/>
            <a:ext cx="2314987" cy="6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9" name="Google Shape;2699;p61"/>
          <p:cNvSpPr txBox="1">
            <a:spLocks noGrp="1"/>
          </p:cNvSpPr>
          <p:nvPr>
            <p:ph type="title" idx="4294967295"/>
          </p:nvPr>
        </p:nvSpPr>
        <p:spPr>
          <a:xfrm>
            <a:off x="1363145" y="878016"/>
            <a:ext cx="1033546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err="1"/>
              <a:t>Flask</a:t>
            </a:r>
            <a:endParaRPr sz="2800" b="1" dirty="0"/>
          </a:p>
        </p:txBody>
      </p:sp>
      <p:sp>
        <p:nvSpPr>
          <p:cNvPr id="2701" name="Google Shape;2701;p61"/>
          <p:cNvSpPr txBox="1">
            <a:spLocks noGrp="1"/>
          </p:cNvSpPr>
          <p:nvPr>
            <p:ph type="title" idx="4294967295"/>
          </p:nvPr>
        </p:nvSpPr>
        <p:spPr>
          <a:xfrm>
            <a:off x="6819796" y="853725"/>
            <a:ext cx="133224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Python</a:t>
            </a:r>
            <a:endParaRPr sz="2800" b="1" dirty="0"/>
          </a:p>
        </p:txBody>
      </p:sp>
      <p:sp>
        <p:nvSpPr>
          <p:cNvPr id="2703" name="Google Shape;2703;p61"/>
          <p:cNvSpPr txBox="1">
            <a:spLocks noGrp="1"/>
          </p:cNvSpPr>
          <p:nvPr>
            <p:ph type="title" idx="4294967295"/>
          </p:nvPr>
        </p:nvSpPr>
        <p:spPr>
          <a:xfrm>
            <a:off x="6692782" y="3653440"/>
            <a:ext cx="1670124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MongoDB</a:t>
            </a:r>
            <a:endParaRPr sz="2800" b="1" dirty="0"/>
          </a:p>
        </p:txBody>
      </p:sp>
      <p:sp>
        <p:nvSpPr>
          <p:cNvPr id="2705" name="Google Shape;2705;p61"/>
          <p:cNvSpPr txBox="1">
            <a:spLocks noGrp="1"/>
          </p:cNvSpPr>
          <p:nvPr>
            <p:ph type="title" idx="4294967295"/>
          </p:nvPr>
        </p:nvSpPr>
        <p:spPr>
          <a:xfrm>
            <a:off x="931251" y="3583393"/>
            <a:ext cx="1983968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Html &amp; CSS</a:t>
            </a:r>
            <a:endParaRPr sz="2800" b="1" dirty="0"/>
          </a:p>
        </p:txBody>
      </p:sp>
      <p:sp>
        <p:nvSpPr>
          <p:cNvPr id="2707" name="Google Shape;2707;p61"/>
          <p:cNvSpPr/>
          <p:nvPr/>
        </p:nvSpPr>
        <p:spPr>
          <a:xfrm>
            <a:off x="3016706" y="1303105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it-IT"/>
          </a:p>
        </p:txBody>
      </p:sp>
      <p:sp>
        <p:nvSpPr>
          <p:cNvPr id="2708" name="Google Shape;2708;p61"/>
          <p:cNvSpPr/>
          <p:nvPr/>
        </p:nvSpPr>
        <p:spPr>
          <a:xfrm flipH="1">
            <a:off x="5557188" y="1372711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it-IT"/>
          </a:p>
        </p:txBody>
      </p:sp>
      <p:sp>
        <p:nvSpPr>
          <p:cNvPr id="2709" name="Google Shape;2709;p61"/>
          <p:cNvSpPr/>
          <p:nvPr/>
        </p:nvSpPr>
        <p:spPr>
          <a:xfrm rot="10800000">
            <a:off x="5450506" y="3350030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it-IT"/>
          </a:p>
        </p:txBody>
      </p:sp>
      <p:sp>
        <p:nvSpPr>
          <p:cNvPr id="2710" name="Google Shape;2710;p61"/>
          <p:cNvSpPr/>
          <p:nvPr/>
        </p:nvSpPr>
        <p:spPr>
          <a:xfrm rot="10800000" flipH="1">
            <a:off x="2973062" y="3307562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1669509" y="-163629"/>
            <a:ext cx="5804981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/>
              <a:t>DEMO</a:t>
            </a:r>
            <a:endParaRPr sz="6000" dirty="0"/>
          </a:p>
        </p:txBody>
      </p:sp>
      <p:pic>
        <p:nvPicPr>
          <p:cNvPr id="13" name="Immagine 12" descr="Immagine che contiene schermo, schermata, testo, Rettangolo&#10;&#10;Descrizione generata automaticamente">
            <a:extLst>
              <a:ext uri="{FF2B5EF4-FFF2-40B4-BE49-F238E27FC236}">
                <a16:creationId xmlns:a16="http://schemas.microsoft.com/office/drawing/2014/main" id="{9A12BD4A-B6CC-55A5-5E4B-8D6D0B7DB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467" y="1414913"/>
            <a:ext cx="3095063" cy="30950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3C88B882-8820-D2E8-01C3-4C8AF9CDD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A6024838-EEAC-729B-4820-757ADB4B56C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46000" y="3508773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a.basile40@studenti.unisa.it</a:t>
            </a:r>
            <a:endParaRPr b="1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6291319D-E004-7572-5AA1-1E20D43A010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92507" y="913570"/>
            <a:ext cx="5804981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/>
              <a:t>Grazie per l’attenzione!</a:t>
            </a:r>
            <a:endParaRPr sz="6000" dirty="0"/>
          </a:p>
        </p:txBody>
      </p:sp>
      <p:grpSp>
        <p:nvGrpSpPr>
          <p:cNvPr id="6" name="Google Shape;12721;p86">
            <a:extLst>
              <a:ext uri="{FF2B5EF4-FFF2-40B4-BE49-F238E27FC236}">
                <a16:creationId xmlns:a16="http://schemas.microsoft.com/office/drawing/2014/main" id="{512AC27D-4852-33FF-C98A-40E966A49BB2}"/>
              </a:ext>
            </a:extLst>
          </p:cNvPr>
          <p:cNvGrpSpPr/>
          <p:nvPr/>
        </p:nvGrpSpPr>
        <p:grpSpPr>
          <a:xfrm>
            <a:off x="3643235" y="2571750"/>
            <a:ext cx="1410028" cy="1067222"/>
            <a:chOff x="2661459" y="2015001"/>
            <a:chExt cx="322508" cy="273494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7" name="Google Shape;12722;p86">
              <a:extLst>
                <a:ext uri="{FF2B5EF4-FFF2-40B4-BE49-F238E27FC236}">
                  <a16:creationId xmlns:a16="http://schemas.microsoft.com/office/drawing/2014/main" id="{588581AA-1DF8-7A94-AFF6-088D77119237}"/>
                </a:ext>
              </a:extLst>
            </p:cNvPr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8" name="Google Shape;12723;p86">
              <a:extLst>
                <a:ext uri="{FF2B5EF4-FFF2-40B4-BE49-F238E27FC236}">
                  <a16:creationId xmlns:a16="http://schemas.microsoft.com/office/drawing/2014/main" id="{CDD2108C-6B53-0195-519B-33440AB4A667}"/>
                </a:ext>
              </a:extLst>
            </p:cNvPr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409154"/>
      </p:ext>
    </p:extLst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340763"/>
      </a:dk2>
      <a:lt2>
        <a:srgbClr val="773DC6"/>
      </a:lt2>
      <a:accent1>
        <a:srgbClr val="773DC6"/>
      </a:accent1>
      <a:accent2>
        <a:srgbClr val="A9D3E3"/>
      </a:accent2>
      <a:accent3>
        <a:srgbClr val="C39FE8"/>
      </a:accent3>
      <a:accent4>
        <a:srgbClr val="A49EDC"/>
      </a:accent4>
      <a:accent5>
        <a:srgbClr val="78B9D2"/>
      </a:accent5>
      <a:accent6>
        <a:srgbClr val="9D6FDC"/>
      </a:accent6>
      <a:hlink>
        <a:srgbClr val="340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171</Words>
  <Application>Microsoft Office PowerPoint</Application>
  <PresentationFormat>Presentazione su schermo (16:9)</PresentationFormat>
  <Paragraphs>50</Paragraphs>
  <Slides>9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5" baseType="lpstr">
      <vt:lpstr>Arial</vt:lpstr>
      <vt:lpstr>Open Sans</vt:lpstr>
      <vt:lpstr>Open Sans ExtraBold</vt:lpstr>
      <vt:lpstr>Fira Sans Extra Condensed Medium</vt:lpstr>
      <vt:lpstr>Overpass Black</vt:lpstr>
      <vt:lpstr>Aqua Marketing Plan by Slidego</vt:lpstr>
      <vt:lpstr>DataWine</vt:lpstr>
      <vt:lpstr>Introduzione</vt:lpstr>
      <vt:lpstr>Presentazione standard di PowerPoint</vt:lpstr>
      <vt:lpstr>Descrizione Dataset</vt:lpstr>
      <vt:lpstr>Pulizia del dataset</vt:lpstr>
      <vt:lpstr>Funzionalità del sistema</vt:lpstr>
      <vt:lpstr>Tecnologie</vt:lpstr>
      <vt:lpstr>DEMO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ANNAMARIA BASILE</cp:lastModifiedBy>
  <cp:revision>2</cp:revision>
  <dcterms:modified xsi:type="dcterms:W3CDTF">2024-11-07T15:54:43Z</dcterms:modified>
</cp:coreProperties>
</file>